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12192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ZWrK+x9aTTcbBM2mpLVGnYuQX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FB7EF5-5A3F-4BED-A77E-AD4538270737}">
  <a:tblStyle styleId="{E9FB7EF5-5A3F-4BED-A77E-AD453827073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5FC637A-1681-4151-B1D6-629F9E92242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914400"/>
            <a:ext cx="4572225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Google Shape;17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23b4161596_0_0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g223b4161596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223b4161596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versus numbers - Career services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value prop to non big 3 - career services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consulting, banking, tech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for non big 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Alumni and sponsors - can send a job postings to old alumni as a value thing for sponsors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out to cbaa on how to work with partners,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3e455d3d5_0_76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g223e455d3d5_0_7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23e455d3d5_0_7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3e455d3d5_0_107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g223e455d3d5_0_10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23e455d3d5_0_10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15.jpg"/><Relationship Id="rId7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-1" y="4021640"/>
            <a:ext cx="12188951" cy="1014635"/>
          </a:xfrm>
          <a:prstGeom prst="rect">
            <a:avLst/>
          </a:prstGeom>
          <a:solidFill>
            <a:srgbClr val="862A3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lang="en-US" sz="5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CORPORATE SPONSORSHIP</a:t>
            </a:r>
            <a:endParaRPr b="0" i="0" sz="1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5036632"/>
            <a:ext cx="12188950" cy="1821368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6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2023-2024</a:t>
            </a:r>
            <a:endParaRPr b="0" i="0" sz="11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preencoded.png" id="14" name="Google Shape;14;p1"/>
          <p:cNvPicPr preferRelativeResize="0"/>
          <p:nvPr/>
        </p:nvPicPr>
        <p:blipFill rotWithShape="1">
          <a:blip r:embed="rId3">
            <a:alphaModFix/>
          </a:blip>
          <a:srcRect b="-1733" l="-39080" r="-39078" t="-1733"/>
          <a:stretch/>
        </p:blipFill>
        <p:spPr>
          <a:xfrm>
            <a:off x="0" y="0"/>
            <a:ext cx="12188952" cy="31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88975" y="659775"/>
            <a:ext cx="5003100" cy="4005600"/>
          </a:xfrm>
          <a:prstGeom prst="rect">
            <a:avLst/>
          </a:prstGeom>
          <a:noFill/>
          <a:ln cap="flat" cmpd="sng" w="19050">
            <a:solidFill>
              <a:srgbClr val="8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-257020" y="-5"/>
            <a:ext cx="12189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 Black"/>
              <a:buNone/>
            </a:pPr>
            <a:r>
              <a:rPr b="1" lang="en-US" sz="37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Contact Us!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"/>
              <a:buNone/>
            </a:pPr>
            <a:r>
              <a:t/>
            </a:r>
            <a:endParaRPr b="1" i="0" sz="375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1500" y="5718900"/>
            <a:ext cx="12189000" cy="13626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For more information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about partnering with us, please contact </a:t>
            </a:r>
            <a:r>
              <a:rPr lang="en-US" sz="1800">
                <a:solidFill>
                  <a:schemeClr val="lt1"/>
                </a:solidFill>
              </a:rPr>
              <a:t>Prince and Blaise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excited to hear from you and appreciate your interest in supporting </a:t>
            </a:r>
            <a:r>
              <a:rPr lang="en-US" sz="1800">
                <a:solidFill>
                  <a:schemeClr val="lt1"/>
                </a:solidFill>
              </a:rPr>
              <a:t>AAMBAA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Thank You!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2688329" y="3842937"/>
            <a:ext cx="2304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Blaise Fairfax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2738000" y="4157004"/>
            <a:ext cx="2304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lang="en-US" sz="1150">
                <a:solidFill>
                  <a:schemeClr val="dk1"/>
                </a:solidFill>
              </a:rPr>
              <a:t>Admissions</a:t>
            </a:r>
            <a:r>
              <a:rPr lang="en-US" sz="1150">
                <a:solidFill>
                  <a:schemeClr val="dk1"/>
                </a:solidFill>
              </a:rPr>
              <a:t>, Sponsorships</a:t>
            </a:r>
            <a:endParaRPr sz="11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0" i="0" lang="en-U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bfairfax@chicagobooth.edu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9914666" y="3848168"/>
            <a:ext cx="2304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Camille N’Diaye-Muller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9922975" y="4155200"/>
            <a:ext cx="23787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lang="en-US" sz="1150">
                <a:solidFill>
                  <a:schemeClr val="dk1"/>
                </a:solidFill>
              </a:rPr>
              <a:t>Operations and DuSable Lead</a:t>
            </a:r>
            <a:endParaRPr sz="11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0" i="0" lang="en-U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cmndiaye@chicagobooth.edu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7743287" y="3819450"/>
            <a:ext cx="1948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Jordan Lewis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7625650" y="4147106"/>
            <a:ext cx="23046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lang="en-US" sz="1150">
                <a:solidFill>
                  <a:schemeClr val="dk1"/>
                </a:solidFill>
              </a:rPr>
              <a:t>Community Relations &amp; Alumni</a:t>
            </a:r>
            <a:endParaRPr sz="11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0" i="0" lang="en-U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jlewis50@chicagobooth.edu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5215808" y="3842931"/>
            <a:ext cx="2304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Kennedy Sapp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181813" y="4177501"/>
            <a:ext cx="2304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lang="en-US" sz="1150">
                <a:solidFill>
                  <a:schemeClr val="dk1"/>
                </a:solidFill>
              </a:rPr>
              <a:t>Branding</a:t>
            </a:r>
            <a:endParaRPr sz="11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0" i="0" lang="en-U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ksapp@chicagobooth.edu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292850" y="3819450"/>
            <a:ext cx="2172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Prince Akonor Asare</a:t>
            </a:r>
            <a:endParaRPr b="1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226850" y="4147111"/>
            <a:ext cx="23046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lang="en-US" sz="1150">
                <a:solidFill>
                  <a:schemeClr val="dk1"/>
                </a:solidFill>
              </a:rPr>
              <a:t>Sponsorships</a:t>
            </a:r>
            <a:endParaRPr sz="11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0" i="0" lang="en-U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pasare@chicagobooth.edu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6543" r="6551" t="0"/>
          <a:stretch/>
        </p:blipFill>
        <p:spPr>
          <a:xfrm>
            <a:off x="292181" y="1129613"/>
            <a:ext cx="2094974" cy="261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37922" l="0" r="0" t="0"/>
          <a:stretch/>
        </p:blipFill>
        <p:spPr>
          <a:xfrm>
            <a:off x="2763480" y="1066128"/>
            <a:ext cx="2304474" cy="265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14139" r="-5480" t="3901"/>
          <a:stretch/>
        </p:blipFill>
        <p:spPr>
          <a:xfrm>
            <a:off x="5357918" y="1090004"/>
            <a:ext cx="2172600" cy="26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6">
            <a:alphaModFix/>
          </a:blip>
          <a:srcRect b="0" l="18799" r="21101" t="22540"/>
          <a:stretch/>
        </p:blipFill>
        <p:spPr>
          <a:xfrm>
            <a:off x="7696380" y="1082663"/>
            <a:ext cx="2172600" cy="26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96168" y="1109717"/>
            <a:ext cx="1883102" cy="261966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1261325" y="716058"/>
            <a:ext cx="2858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ontserrat"/>
              <a:buNone/>
            </a:pPr>
            <a:r>
              <a:rPr b="1" lang="en-US" sz="1350">
                <a:solidFill>
                  <a:schemeClr val="dk1"/>
                </a:solidFill>
              </a:rPr>
              <a:t>2023-2024 Sponsorships Leads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2"/>
          <p:cNvPicPr preferRelativeResize="0"/>
          <p:nvPr/>
        </p:nvPicPr>
        <p:blipFill rotWithShape="1">
          <a:blip r:embed="rId3">
            <a:alphaModFix/>
          </a:blip>
          <a:srcRect b="0" l="17786" r="17786" t="19481"/>
          <a:stretch/>
        </p:blipFill>
        <p:spPr>
          <a:xfrm>
            <a:off x="6400800" y="1165504"/>
            <a:ext cx="5663381" cy="3556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3503467" y="319895"/>
            <a:ext cx="5185066" cy="563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WHO WE ARE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4721709"/>
            <a:ext cx="12192000" cy="21363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32"/>
              <a:buFont typeface="Montserrat"/>
              <a:buNone/>
            </a:pPr>
            <a:r>
              <a:t/>
            </a:r>
            <a:endParaRPr sz="2232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32"/>
              <a:buFont typeface="Montserrat"/>
              <a:buNone/>
            </a:pPr>
            <a:r>
              <a:rPr b="0" i="0" lang="en-US" sz="223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African American MBA Association (AAMBAA) provides a forum for interaction between students of African descent at Chicago Booth </a:t>
            </a:r>
            <a:r>
              <a:rPr lang="en-US" sz="2232">
                <a:solidFill>
                  <a:schemeClr val="lt1"/>
                </a:solidFill>
              </a:rPr>
              <a:t>and</a:t>
            </a:r>
            <a:r>
              <a:rPr b="0" i="0" lang="en-US" sz="223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232">
                <a:solidFill>
                  <a:schemeClr val="lt1"/>
                </a:solidFill>
              </a:rPr>
              <a:t>University </a:t>
            </a:r>
            <a:r>
              <a:rPr b="0" i="0" lang="en-US" sz="223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community, corporate partners, and the </a:t>
            </a:r>
            <a:r>
              <a:rPr b="0" i="0" lang="en-US" sz="223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of Chicago</a:t>
            </a:r>
            <a:r>
              <a:rPr b="0" i="0" lang="en-US" sz="2232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tree in front of a building&#10;&#10;Description automatically generated with medium confidence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165504"/>
            <a:ext cx="6400800" cy="355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23b4161596_0_0"/>
          <p:cNvSpPr/>
          <p:nvPr/>
        </p:nvSpPr>
        <p:spPr>
          <a:xfrm>
            <a:off x="1500" y="148233"/>
            <a:ext cx="12189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WHAT WE </a:t>
            </a: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DO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" name="Google Shape;30;g223b4161596_0_0"/>
          <p:cNvSpPr/>
          <p:nvPr/>
        </p:nvSpPr>
        <p:spPr>
          <a:xfrm>
            <a:off x="404650" y="899100"/>
            <a:ext cx="3466800" cy="8427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Admissions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223b4161596_0_0"/>
          <p:cNvSpPr/>
          <p:nvPr/>
        </p:nvSpPr>
        <p:spPr>
          <a:xfrm>
            <a:off x="3536250" y="1216050"/>
            <a:ext cx="7980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23b4161596_0_0"/>
          <p:cNvSpPr txBox="1"/>
          <p:nvPr/>
        </p:nvSpPr>
        <p:spPr>
          <a:xfrm>
            <a:off x="4033900" y="899100"/>
            <a:ext cx="7764300" cy="84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Black prospective students with application assistance and match admitted students with buddies that help them learn more about the Booth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23b4161596_0_0"/>
          <p:cNvSpPr/>
          <p:nvPr/>
        </p:nvSpPr>
        <p:spPr>
          <a:xfrm>
            <a:off x="393775" y="2195450"/>
            <a:ext cx="3466800" cy="8427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Careers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223b4161596_0_0"/>
          <p:cNvSpPr/>
          <p:nvPr/>
        </p:nvSpPr>
        <p:spPr>
          <a:xfrm>
            <a:off x="3525375" y="2512400"/>
            <a:ext cx="7980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223b4161596_0_0"/>
          <p:cNvSpPr txBox="1"/>
          <p:nvPr/>
        </p:nvSpPr>
        <p:spPr>
          <a:xfrm>
            <a:off x="4023025" y="2195450"/>
            <a:ext cx="7764300" cy="84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members with companies through diversity career events, assist them with interview preparation through recruiting families, and organize alumni mentorship pairings to ensure internship success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23b4161596_0_0"/>
          <p:cNvSpPr/>
          <p:nvPr/>
        </p:nvSpPr>
        <p:spPr>
          <a:xfrm>
            <a:off x="395275" y="3491800"/>
            <a:ext cx="3466800" cy="8427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Community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23b4161596_0_0"/>
          <p:cNvSpPr/>
          <p:nvPr/>
        </p:nvSpPr>
        <p:spPr>
          <a:xfrm>
            <a:off x="3526875" y="3808750"/>
            <a:ext cx="7980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23b4161596_0_0"/>
          <p:cNvSpPr txBox="1"/>
          <p:nvPr/>
        </p:nvSpPr>
        <p:spPr>
          <a:xfrm>
            <a:off x="4024525" y="3491800"/>
            <a:ext cx="7764300" cy="84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Curate a community that fosters belonging for all Black students at Booth through small group dinners, social outings, and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23b4161596_0_0"/>
          <p:cNvSpPr/>
          <p:nvPr/>
        </p:nvSpPr>
        <p:spPr>
          <a:xfrm>
            <a:off x="393775" y="4788150"/>
            <a:ext cx="3466800" cy="8427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External Community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23b4161596_0_0"/>
          <p:cNvSpPr/>
          <p:nvPr/>
        </p:nvSpPr>
        <p:spPr>
          <a:xfrm>
            <a:off x="3525375" y="5105100"/>
            <a:ext cx="7980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23b4161596_0_0"/>
          <p:cNvSpPr txBox="1"/>
          <p:nvPr/>
        </p:nvSpPr>
        <p:spPr>
          <a:xfrm>
            <a:off x="4023025" y="4788150"/>
            <a:ext cx="7764300" cy="84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bonds within Chicago through community service, hosting an annual business conference (DuSable), and connecting regularly with AAMBAA alumni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223b4161596_0_0"/>
          <p:cNvSpPr txBox="1"/>
          <p:nvPr/>
        </p:nvSpPr>
        <p:spPr>
          <a:xfrm>
            <a:off x="-1500" y="5826600"/>
            <a:ext cx="12192000" cy="10467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Admissions   |   Careers   |   Internal Community   |   External Community 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/>
        </p:nvSpPr>
        <p:spPr>
          <a:xfrm>
            <a:off x="0" y="379952"/>
            <a:ext cx="12188952" cy="563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WHY</a:t>
            </a:r>
            <a:r>
              <a:rPr b="0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SPONSOR</a:t>
            </a:r>
            <a:r>
              <a:rPr b="0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US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490593" y="1773477"/>
            <a:ext cx="1428300" cy="1428300"/>
          </a:xfrm>
          <a:prstGeom prst="ellipse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50" name="Google Shape;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63" y="2148912"/>
            <a:ext cx="761810" cy="75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"/>
          <p:cNvSpPr/>
          <p:nvPr/>
        </p:nvSpPr>
        <p:spPr>
          <a:xfrm>
            <a:off x="350735" y="3280788"/>
            <a:ext cx="3708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40"/>
              <a:buFont typeface="Montserrat"/>
              <a:buNone/>
            </a:pPr>
            <a:r>
              <a:rPr b="1" lang="en-US" sz="2040">
                <a:solidFill>
                  <a:srgbClr val="333333"/>
                </a:solidFill>
              </a:rPr>
              <a:t>TOP MBA PROGRAM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350735" y="3810132"/>
            <a:ext cx="3708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40"/>
              <a:buFont typeface="Montserrat"/>
              <a:buNone/>
            </a:pPr>
            <a:r>
              <a:rPr b="0" i="0" lang="en-US" sz="154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Currently Ranked #1 in U.S. News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50735" y="4139138"/>
            <a:ext cx="3708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Booth has been consistently ranked as a top MBA program (#1 U.S. News and World Report in 2022-2023 &amp; 2</a:t>
            </a:r>
            <a:r>
              <a:rPr lang="en-US" sz="1300"/>
              <a:t>023-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394868" y="1773477"/>
            <a:ext cx="1428300" cy="1428300"/>
          </a:xfrm>
          <a:prstGeom prst="ellipse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55" name="Google Shape;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8474" y="2099194"/>
            <a:ext cx="895126" cy="78085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/>
          <p:nvPr/>
        </p:nvSpPr>
        <p:spPr>
          <a:xfrm>
            <a:off x="4349284" y="3280788"/>
            <a:ext cx="3519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40"/>
              <a:buFont typeface="Montserrat"/>
              <a:buNone/>
            </a:pPr>
            <a:r>
              <a:rPr b="1" lang="en-US" sz="2040">
                <a:solidFill>
                  <a:srgbClr val="333333"/>
                </a:solidFill>
              </a:rPr>
              <a:t>SKILL </a:t>
            </a:r>
            <a:r>
              <a:rPr b="1" lang="en-US" sz="2040">
                <a:solidFill>
                  <a:srgbClr val="333333"/>
                </a:solidFill>
              </a:rPr>
              <a:t>DEVELOPMENT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4362372" y="3826695"/>
            <a:ext cx="35196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AAMBAA collaborates with</a:t>
            </a:r>
            <a:r>
              <a:rPr lang="en-US" sz="1300"/>
              <a:t>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</a:t>
            </a:r>
            <a:r>
              <a:rPr lang="en-US" sz="1300"/>
              <a:t>centers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student clubs to encourage multidisciplinary skill development for professional success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9299141" y="1773477"/>
            <a:ext cx="1428300" cy="1428300"/>
          </a:xfrm>
          <a:prstGeom prst="ellipse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59" name="Google Shape;5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8559" y="2152894"/>
            <a:ext cx="676106" cy="67610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/>
          <p:nvPr/>
        </p:nvSpPr>
        <p:spPr>
          <a:xfrm>
            <a:off x="8185471" y="3280788"/>
            <a:ext cx="3655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40"/>
              <a:buFont typeface="Montserrat"/>
              <a:buNone/>
            </a:pPr>
            <a:r>
              <a:rPr b="1" lang="en-US" sz="2040">
                <a:solidFill>
                  <a:srgbClr val="333333"/>
                </a:solidFill>
              </a:rPr>
              <a:t>WORLD-CLASS TALENT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8185471" y="3820845"/>
            <a:ext cx="36558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AAMBAA connects world-class talent with corporate partners to advance the professional development for our members and DEI priorities for our partners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0" y="5608822"/>
            <a:ext cx="12188952" cy="1247463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58909" y="5909737"/>
            <a:ext cx="11871135" cy="63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Sponsoring AAMBAA provides an opportunity to access top talent and support </a:t>
            </a:r>
            <a:r>
              <a:rPr lang="en-US" sz="1800">
                <a:solidFill>
                  <a:srgbClr val="FFFFFF"/>
                </a:solidFill>
              </a:rPr>
              <a:t>your firm’s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DEI initiatives, all while being associated with a top MBA program.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1500" y="-648175"/>
            <a:ext cx="12189000" cy="13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500" y="102127"/>
            <a:ext cx="12189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TENTATIVE CAREER INTERESTS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0" y="1726332"/>
            <a:ext cx="12188952" cy="25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0" y="5636734"/>
            <a:ext cx="12188954" cy="1219552"/>
          </a:xfrm>
          <a:prstGeom prst="rect">
            <a:avLst/>
          </a:prstGeom>
          <a:solidFill>
            <a:srgbClr val="862A33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291275" y="5926550"/>
            <a:ext cx="11606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Based on career interest survey data from AAMBAA Class of 2024 and 2025, our members have a wide range of interests, with a concentration in Consulting, Investment Banking, and Tech</a:t>
            </a: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-761809" y="6537516"/>
            <a:ext cx="127602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74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485" y="665822"/>
            <a:ext cx="9563986" cy="43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3e455d3d5_0_76"/>
          <p:cNvSpPr/>
          <p:nvPr/>
        </p:nvSpPr>
        <p:spPr>
          <a:xfrm>
            <a:off x="0" y="379952"/>
            <a:ext cx="12189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2023 / 2024 ACADEMIC YEAR EVENTS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2" name="Google Shape;82;g223e455d3d5_0_76"/>
          <p:cNvSpPr/>
          <p:nvPr/>
        </p:nvSpPr>
        <p:spPr>
          <a:xfrm>
            <a:off x="0" y="5496375"/>
            <a:ext cx="12189000" cy="13599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23e455d3d5_0_76"/>
          <p:cNvSpPr/>
          <p:nvPr/>
        </p:nvSpPr>
        <p:spPr>
          <a:xfrm>
            <a:off x="-95226" y="6248481"/>
            <a:ext cx="123795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23e455d3d5_0_76"/>
          <p:cNvSpPr txBox="1"/>
          <p:nvPr/>
        </p:nvSpPr>
        <p:spPr>
          <a:xfrm>
            <a:off x="3624300" y="5519552"/>
            <a:ext cx="566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23e455d3d5_0_76"/>
          <p:cNvSpPr txBox="1"/>
          <p:nvPr/>
        </p:nvSpPr>
        <p:spPr>
          <a:xfrm>
            <a:off x="524524" y="5985225"/>
            <a:ext cx="10686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FFFFFF"/>
                </a:solidFill>
              </a:rPr>
              <a:t>*Highlighted activities may occur throughout the school year</a:t>
            </a:r>
            <a:endParaRPr i="0" sz="2200" u="none" cap="none" strike="noStrike">
              <a:solidFill>
                <a:schemeClr val="dk1"/>
              </a:solidFill>
            </a:endParaRPr>
          </a:p>
        </p:txBody>
      </p:sp>
      <p:graphicFrame>
        <p:nvGraphicFramePr>
          <p:cNvPr id="86" name="Google Shape;86;g223e455d3d5_0_76"/>
          <p:cNvGraphicFramePr/>
          <p:nvPr/>
        </p:nvGraphicFramePr>
        <p:xfrm>
          <a:off x="28475" y="111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{E9FB7EF5-5A3F-4BED-A77E-AD4538270737}</a:tableStyleId>
              </a:tblPr>
              <a:tblGrid>
                <a:gridCol w="6066025"/>
                <a:gridCol w="6066025"/>
              </a:tblGrid>
              <a:tr h="66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</a:rPr>
                        <a:t>QUARTER</a:t>
                      </a:r>
                      <a:endParaRPr b="1"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62A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</a:rPr>
                        <a:t>EVENTS</a:t>
                      </a:r>
                      <a:endParaRPr b="1"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62A33"/>
                    </a:solidFill>
                  </a:tcPr>
                </a:tc>
              </a:tr>
              <a:tr h="150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Fall (September 2023 to December 2023)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Fall 1Y Welcome Retreat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Diversity Career </a:t>
                      </a:r>
                      <a:r>
                        <a:rPr lang="en-US" sz="1500"/>
                        <a:t>Night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Sponsor Interactive Company Workshops*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Sponsor Happy Hours and Small Dinners*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Sponsor 1v1 Recruiting Coffee Chats*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Winter 2024 (January - March)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/>
                        <a:t>MLK Day Community Service</a:t>
                      </a:r>
                      <a:endParaRPr sz="1500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Black History Month Celebration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39th Annual Du</a:t>
                      </a:r>
                      <a:r>
                        <a:rPr lang="en-US" sz="1500"/>
                        <a:t>S</a:t>
                      </a:r>
                      <a:r>
                        <a:rPr lang="en-US" sz="1500" u="none" cap="none" strike="noStrike"/>
                        <a:t>able Conference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Spring 2024 (April - June)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Internship Preparation Workshops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Professional Development Workshops</a:t>
                      </a:r>
                      <a:endParaRPr sz="1500" u="none" cap="none" strike="noStrike"/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/>
                        <a:t>Spring 2Y Sendoff Retreat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/>
        </p:nvSpPr>
        <p:spPr>
          <a:xfrm>
            <a:off x="0" y="4872300"/>
            <a:ext cx="12192000" cy="19857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DuSable Conference is hosted annually by AAMBAA and aims to serve as the nexus for activity in Chicago's Black </a:t>
            </a:r>
            <a:r>
              <a:rPr lang="en-US" sz="1200">
                <a:solidFill>
                  <a:schemeClr val="lt1"/>
                </a:solidFill>
              </a:rPr>
              <a:t>b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usiness </a:t>
            </a:r>
            <a:r>
              <a:rPr lang="en-US" sz="1200">
                <a:solidFill>
                  <a:schemeClr val="lt1"/>
                </a:solidFill>
              </a:rPr>
              <a:t>e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conomy by delivering content to encourage collaboration between AAMBAA </a:t>
            </a:r>
            <a:r>
              <a:rPr lang="en-US" sz="1200">
                <a:solidFill>
                  <a:schemeClr val="lt1"/>
                </a:solidFill>
              </a:rPr>
              <a:t>s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tudents and </a:t>
            </a:r>
            <a:r>
              <a:rPr lang="en-US" sz="1200">
                <a:solidFill>
                  <a:schemeClr val="lt1"/>
                </a:solidFill>
              </a:rPr>
              <a:t>a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lumni, Chicago Black </a:t>
            </a:r>
            <a:r>
              <a:rPr lang="en-US" sz="1200">
                <a:solidFill>
                  <a:schemeClr val="lt1"/>
                </a:solidFill>
              </a:rPr>
              <a:t>b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usiness </a:t>
            </a:r>
            <a:r>
              <a:rPr lang="en-US" sz="1200">
                <a:solidFill>
                  <a:schemeClr val="lt1"/>
                </a:solidFill>
              </a:rPr>
              <a:t>o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wners, Chicago Black </a:t>
            </a:r>
            <a:r>
              <a:rPr lang="en-US" sz="1200">
                <a:solidFill>
                  <a:schemeClr val="lt1"/>
                </a:solidFill>
              </a:rPr>
              <a:t>p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rofessionals, and the broader University of Chicago Black constituency.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peakers for the 38</a:t>
            </a:r>
            <a:r>
              <a:rPr b="0" baseline="3000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th</a:t>
            </a: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Annual DuSable Conference (2022/2023) included: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❖"/>
            </a:pPr>
            <a:r>
              <a:rPr lang="en-US" sz="1200">
                <a:solidFill>
                  <a:schemeClr val="lt1"/>
                </a:solidFill>
              </a:rPr>
              <a:t>Louis Carr, President of Media Sales, BET Networks</a:t>
            </a:r>
            <a:endParaRPr sz="1200">
              <a:solidFill>
                <a:schemeClr val="lt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❖"/>
            </a:pPr>
            <a:r>
              <a:rPr lang="en-US" sz="1200">
                <a:solidFill>
                  <a:schemeClr val="lt1"/>
                </a:solidFill>
              </a:rPr>
              <a:t>Diane D. Carr, Founder &amp; CEO, DDC Consulting Group</a:t>
            </a:r>
            <a:endParaRPr sz="1200">
              <a:solidFill>
                <a:schemeClr val="lt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❖"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Naomi Davis, Founder &amp; CEO at BIG! Blacks in Green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❖"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Ernst Valery, Managing Member, SAA | EVI Development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❖"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Katrina A. Roddy, Official Member of Forbes Coaches Council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002300" y="105225"/>
            <a:ext cx="100290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39</a:t>
            </a:r>
            <a:r>
              <a:rPr b="1" baseline="30000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A</a:t>
            </a:r>
            <a:r>
              <a:rPr b="1" lang="en-US" sz="375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NNUAL</a:t>
            </a:r>
            <a:r>
              <a:rPr b="1" i="0" lang="en-US" sz="3750" u="none" cap="none" strike="noStrik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DUSABLE CONFERENCE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7150" y="655925"/>
            <a:ext cx="6074875" cy="42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55925"/>
            <a:ext cx="6007050" cy="42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/>
        </p:nvSpPr>
        <p:spPr>
          <a:xfrm>
            <a:off x="5876250" y="655925"/>
            <a:ext cx="240900" cy="4279200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6117125" y="5864350"/>
            <a:ext cx="567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Event Timing: Saturday, February 10, 2024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0" y="379952"/>
            <a:ext cx="12188952" cy="563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2023 DIVERSITY CAREER NIGHT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476006" y="1512839"/>
            <a:ext cx="1428300" cy="1428300"/>
          </a:xfrm>
          <a:prstGeom prst="ellipse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199" y="1988517"/>
            <a:ext cx="837990" cy="55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>
            <a:off x="587546" y="3195163"/>
            <a:ext cx="3205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Montserrat"/>
              <a:buNone/>
            </a:pPr>
            <a:r>
              <a:rPr b="1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 TALENT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587596" y="3749419"/>
            <a:ext cx="3205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Chicago Booth School of Business has assembled the right talent for you to expand your talent pipeline and progress on DEI initiatives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5380280" y="1548276"/>
            <a:ext cx="1428300" cy="1428300"/>
          </a:xfrm>
          <a:prstGeom prst="ellipse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09" name="Google Shape;10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2552" y="2038645"/>
            <a:ext cx="523744" cy="44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/>
          <p:nvPr/>
        </p:nvSpPr>
        <p:spPr>
          <a:xfrm>
            <a:off x="4282272" y="3195163"/>
            <a:ext cx="3624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Montserrat"/>
              <a:buNone/>
            </a:pPr>
            <a:r>
              <a:rPr b="1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RIGHT TIME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4215847" y="3772757"/>
            <a:ext cx="3624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Career Night will take place in the Fall quarter to enable your team to build relationships with members early in the academic year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9284553" y="1550526"/>
            <a:ext cx="1428300" cy="1428300"/>
          </a:xfrm>
          <a:prstGeom prst="ellipse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3" name="Google Shape;11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2849" y="796835"/>
            <a:ext cx="418995" cy="62849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/>
          <p:nvPr/>
        </p:nvSpPr>
        <p:spPr>
          <a:xfrm>
            <a:off x="8134196" y="3195163"/>
            <a:ext cx="3729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Montserrat"/>
              <a:buNone/>
            </a:pPr>
            <a:r>
              <a:rPr b="1" lang="en-US" sz="2040">
                <a:solidFill>
                  <a:schemeClr val="dk1"/>
                </a:solidFill>
              </a:rPr>
              <a:t>NETWORKING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0" y="5220929"/>
            <a:ext cx="12188952" cy="1635358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8077571" y="3749419"/>
            <a:ext cx="3729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Career </a:t>
            </a:r>
            <a:r>
              <a:rPr lang="en-US" sz="1300">
                <a:solidFill>
                  <a:schemeClr val="dk1"/>
                </a:solidFill>
              </a:rPr>
              <a:t>Night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place in person on Chicago Booth’s campus </a:t>
            </a:r>
            <a:r>
              <a:rPr lang="en-US" sz="1300">
                <a:solidFill>
                  <a:schemeClr val="dk1"/>
                </a:solidFill>
              </a:rPr>
              <a:t>so you can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 with students to find the best talent for open roles and </a:t>
            </a:r>
            <a:r>
              <a:rPr lang="en-US" sz="1300">
                <a:solidFill>
                  <a:schemeClr val="dk1"/>
                </a:solidFill>
              </a:rPr>
              <a:t>foster </a:t>
            </a:r>
            <a:r>
              <a:rPr lang="en-US" sz="1300">
                <a:solidFill>
                  <a:schemeClr val="dk1"/>
                </a:solidFill>
              </a:rPr>
              <a:t>relationships</a:t>
            </a:r>
            <a:r>
              <a:rPr lang="en-US" sz="1300">
                <a:solidFill>
                  <a:schemeClr val="dk1"/>
                </a:solidFill>
              </a:rPr>
              <a:t> for future opportunities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-95226" y="6248481"/>
            <a:ext cx="12379404" cy="48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3624309" y="5702545"/>
            <a:ext cx="5660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2609189" y="5823194"/>
            <a:ext cx="6447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2200" u="none" cap="none" strike="noStrike">
                <a:solidFill>
                  <a:srgbClr val="FFFFFF"/>
                </a:solidFill>
              </a:rPr>
              <a:t>Event Timing: Late October, 2023</a:t>
            </a:r>
            <a:endParaRPr i="0" sz="2200" u="none" cap="none" strike="noStrike">
              <a:solidFill>
                <a:schemeClr val="dk1"/>
              </a:solidFill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9650" y="1883025"/>
            <a:ext cx="838000" cy="7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3e455d3d5_0_107"/>
          <p:cNvSpPr/>
          <p:nvPr/>
        </p:nvSpPr>
        <p:spPr>
          <a:xfrm>
            <a:off x="-9" y="-60150"/>
            <a:ext cx="12189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 Black"/>
              <a:buNone/>
            </a:pPr>
            <a:r>
              <a:rPr b="1" i="0" lang="en-US" sz="375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2023 / 2024 SPONSORSHIP </a:t>
            </a:r>
            <a:r>
              <a:rPr b="1" lang="en-US" sz="37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PACKAGES</a:t>
            </a:r>
            <a:endParaRPr b="1" i="0" sz="1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g223e455d3d5_0_107"/>
          <p:cNvSpPr/>
          <p:nvPr/>
        </p:nvSpPr>
        <p:spPr>
          <a:xfrm>
            <a:off x="0" y="5610023"/>
            <a:ext cx="12189000" cy="1246252"/>
          </a:xfrm>
          <a:prstGeom prst="rect">
            <a:avLst/>
          </a:prstGeom>
          <a:solidFill>
            <a:srgbClr val="8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23e455d3d5_0_107"/>
          <p:cNvSpPr/>
          <p:nvPr/>
        </p:nvSpPr>
        <p:spPr>
          <a:xfrm>
            <a:off x="-95226" y="6248481"/>
            <a:ext cx="123795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23e455d3d5_0_107"/>
          <p:cNvSpPr txBox="1"/>
          <p:nvPr/>
        </p:nvSpPr>
        <p:spPr>
          <a:xfrm>
            <a:off x="2126175" y="5879177"/>
            <a:ext cx="566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23e455d3d5_0_107"/>
          <p:cNvSpPr txBox="1"/>
          <p:nvPr/>
        </p:nvSpPr>
        <p:spPr>
          <a:xfrm>
            <a:off x="507874" y="5848400"/>
            <a:ext cx="1068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</a:rPr>
              <a:t>For more information and inquiries about the sponsorship packages mentioned, please contact this year’s sponsorship leads.</a:t>
            </a:r>
            <a:endParaRPr i="0" sz="2200" u="none" cap="none" strike="noStrike">
              <a:solidFill>
                <a:schemeClr val="lt1"/>
              </a:solidFill>
            </a:endParaRPr>
          </a:p>
        </p:txBody>
      </p:sp>
      <p:graphicFrame>
        <p:nvGraphicFramePr>
          <p:cNvPr id="131" name="Google Shape;131;g223e455d3d5_0_107"/>
          <p:cNvGraphicFramePr/>
          <p:nvPr/>
        </p:nvGraphicFramePr>
        <p:xfrm>
          <a:off x="102690" y="5422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{C5FC637A-1681-4151-B1D6-629F9E92242B}</a:tableStyleId>
              </a:tblPr>
              <a:tblGrid>
                <a:gridCol w="5164325"/>
                <a:gridCol w="1331225"/>
                <a:gridCol w="1427750"/>
                <a:gridCol w="1395050"/>
                <a:gridCol w="1311850"/>
                <a:gridCol w="1353400"/>
              </a:tblGrid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Platinum</a:t>
                      </a:r>
                      <a:endParaRPr/>
                    </a:p>
                  </a:txBody>
                  <a:tcPr marT="0" marB="0" marR="11950" marL="119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Gold</a:t>
                      </a:r>
                      <a:endParaRPr/>
                    </a:p>
                  </a:txBody>
                  <a:tcPr marT="0" marB="0" marR="11950" marL="119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Silver</a:t>
                      </a:r>
                      <a:endParaRPr/>
                    </a:p>
                  </a:txBody>
                  <a:tcPr marT="0" marB="0" marR="11950" marL="119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Bronze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Friends of AAMBAA</a:t>
                      </a:r>
                      <a:endParaRPr/>
                    </a:p>
                  </a:txBody>
                  <a:tcPr marT="0" marB="0" marR="11950" marL="1195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5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8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10</a:t>
                      </a:r>
                      <a:endParaRPr b="1" sz="1600"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15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$ </a:t>
                      </a:r>
                      <a:r>
                        <a:rPr b="1" lang="en-US" sz="1600"/>
                        <a:t>8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,000.00 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$ </a:t>
                      </a:r>
                      <a:r>
                        <a:rPr b="1" lang="en-US" sz="1600"/>
                        <a:t>6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,000.00 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$ 4,000.00 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$2,000.00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$ 1,</a:t>
                      </a:r>
                      <a:r>
                        <a:rPr b="1" lang="en-US" sz="1600"/>
                        <a:t>0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00.00 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 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DUSABLE CONFERENCE BENEFITS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Guaranteed DuSable conference panel or speaker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Specialized social media coverage prior to and during conference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Opportunity to participate within a conference panel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Tickets to 39th Annual DuSable Conference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Sponsorship level highlighted in DuSable Booklet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Full Page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Half Page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 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YEAR LONG BENEFIT</a:t>
                      </a:r>
                      <a:r>
                        <a:rPr b="1" lang="en-US" sz="1600"/>
                        <a:t>S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Priority guest speaker for industry events throughout academic year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Opportunity to host interactive company workshop (e.g. Lunch and Learn,                             “Day In The Life”, Case Study, etc. )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Opportunity to host one AAMBAA happy hour or small group dinner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Opportunity to host 1v1 student informational coffee chats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AAMBAA Resume Book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Sponsorship level highlighted in bi-weekly newsletters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Sponsorship Recognition on AAMBAA website, and social media accounts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Job Postings within AAMBAA Current Student Network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b="1" lang="en-US" sz="1600"/>
                        <a:t>DIVERSITY CAREER NIGHT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lang="en-US" sz="1600"/>
                        <a:t>BENEFITS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</a:t>
                      </a: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Access to Diversity Career </a:t>
                      </a:r>
                      <a:r>
                        <a:rPr lang="en-US" sz="1200"/>
                        <a:t>Night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0" marB="0" marR="11950" marL="119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2023-05-08T17:14:53Z</dcterms:created>
  <dc:creator>Prince Akonor Asare</dc:creator>
</cp:coreProperties>
</file>